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handoutMasterIdLst>
    <p:handoutMasterId r:id="rId20"/>
  </p:handoutMasterIdLst>
  <p:sldIdLst>
    <p:sldId id="306" r:id="rId5"/>
    <p:sldId id="307" r:id="rId6"/>
    <p:sldId id="317" r:id="rId7"/>
    <p:sldId id="315" r:id="rId8"/>
    <p:sldId id="308" r:id="rId9"/>
    <p:sldId id="314" r:id="rId10"/>
    <p:sldId id="309" r:id="rId11"/>
    <p:sldId id="321" r:id="rId12"/>
    <p:sldId id="320" r:id="rId13"/>
    <p:sldId id="316" r:id="rId14"/>
    <p:sldId id="319" r:id="rId15"/>
    <p:sldId id="318" r:id="rId16"/>
    <p:sldId id="310" r:id="rId17"/>
    <p:sldId id="312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84972" autoAdjust="0"/>
  </p:normalViewPr>
  <p:slideViewPr>
    <p:cSldViewPr snapToGrid="0">
      <p:cViewPr varScale="1">
        <p:scale>
          <a:sx n="42" d="100"/>
          <a:sy n="42" d="100"/>
        </p:scale>
        <p:origin x="60" y="121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0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 rtlCol="0"/>
        <a:lstStyle/>
        <a:p>
          <a:pPr rtl="0"/>
          <a:r>
            <a:rPr lang="de-DE" noProof="0" dirty="0"/>
            <a:t>Vorbereitung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de-DE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de-DE" noProof="0" dirty="0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 rtlCol="0"/>
        <a:lstStyle/>
        <a:p>
          <a:pPr rtl="0"/>
          <a:r>
            <a:rPr lang="de-DE" noProof="0" dirty="0"/>
            <a:t>Setup</a:t>
          </a:r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de-DE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de-DE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rtl="0"/>
          <a:r>
            <a:rPr lang="de-DE" b="0" i="0" u="none" noProof="0" dirty="0"/>
            <a:t>Definition einer Aktivierungsfunktion, die beim Öffnen einer Datei mit der festgelegten Endung ausgeführt wird und so die Extension initialisiert und seine Komponenten registriert.</a:t>
          </a:r>
          <a:endParaRPr lang="de-DE" noProof="0" dirty="0"/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de-DE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de-DE" noProof="0" dirty="0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rtl="0"/>
          <a:r>
            <a:rPr lang="de-DE" noProof="0" dirty="0"/>
            <a:t>Handler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de-DE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de-DE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rtl="0"/>
          <a:r>
            <a:rPr lang="de-DE" b="0" i="0" u="none" noProof="0" dirty="0"/>
            <a:t>Es können bereitgestellte Trigger genutzt werden, um Befehle oder andere Events, wie z.B. Tastatureingaben mithilfe einer Callback-Funktion zu behandeln.</a:t>
          </a:r>
          <a:endParaRPr lang="de-DE" noProof="0" dirty="0"/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de-DE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de-DE" noProof="0" dirty="0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 rtlCol="0"/>
        <a:lstStyle/>
        <a:p>
          <a:pPr rtl="0"/>
          <a:r>
            <a:rPr lang="de-DE" noProof="0" dirty="0"/>
            <a:t>Testen</a:t>
          </a:r>
        </a:p>
      </dgm:t>
    </dgm:pt>
    <dgm:pt modelId="{775EBB35-E8CF-4A14-B0A8-45A53D65E711}" type="parTrans" cxnId="{7B8F902E-4BA3-41AA-9991-54805A6B93DE}">
      <dgm:prSet/>
      <dgm:spPr/>
      <dgm:t>
        <a:bodyPr rtlCol="0"/>
        <a:lstStyle/>
        <a:p>
          <a:pPr rtl="0"/>
          <a:endParaRPr lang="de-DE" noProof="0" dirty="0"/>
        </a:p>
      </dgm:t>
    </dgm:pt>
    <dgm:pt modelId="{A75B061E-69EA-487C-8330-1430DA0F139D}" type="sibTrans" cxnId="{7B8F902E-4BA3-41AA-9991-54805A6B93DE}">
      <dgm:prSet/>
      <dgm:spPr/>
      <dgm:t>
        <a:bodyPr rtlCol="0"/>
        <a:lstStyle/>
        <a:p>
          <a:pPr rtl="0"/>
          <a:endParaRPr lang="de-DE" noProof="0" dirty="0"/>
        </a:p>
      </dgm:t>
    </dgm:pt>
    <dgm:pt modelId="{F757DBC8-3670-4122-937A-47DB91C0F3FE}">
      <dgm:prSet phldrT="[Text]"/>
      <dgm:spPr/>
      <dgm:t>
        <a:bodyPr rtlCol="0"/>
        <a:lstStyle/>
        <a:p>
          <a:pPr rtl="0"/>
          <a:r>
            <a:rPr lang="de-DE" b="0" i="0" u="none" noProof="0" dirty="0"/>
            <a:t>Mit dem Debugging-Tool lässt sich die Extension an Beispielcode testen und z.B. unterschiedliche Themes ausprobieren.</a:t>
          </a:r>
          <a:endParaRPr lang="de-DE" noProof="0" dirty="0"/>
        </a:p>
      </dgm:t>
    </dgm:pt>
    <dgm:pt modelId="{8F483F27-8D97-48E5-9210-1B448F1CE277}" type="parTrans" cxnId="{8A3D4B73-3658-4A4C-9DFE-F59E22A79482}">
      <dgm:prSet/>
      <dgm:spPr/>
      <dgm:t>
        <a:bodyPr rtlCol="0"/>
        <a:lstStyle/>
        <a:p>
          <a:pPr rtl="0"/>
          <a:endParaRPr lang="de-DE" noProof="0" dirty="0"/>
        </a:p>
      </dgm:t>
    </dgm:pt>
    <dgm:pt modelId="{A46A41DD-2CA4-4800-8F85-546ABB24ED07}" type="sibTrans" cxnId="{8A3D4B73-3658-4A4C-9DFE-F59E22A79482}">
      <dgm:prSet/>
      <dgm:spPr/>
      <dgm:t>
        <a:bodyPr rtlCol="0"/>
        <a:lstStyle/>
        <a:p>
          <a:pPr rtl="0"/>
          <a:endParaRPr lang="de-DE" noProof="0" dirty="0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 rtlCol="0"/>
        <a:lstStyle/>
        <a:p>
          <a:pPr rtl="0"/>
          <a:r>
            <a:rPr lang="de-DE" noProof="0" dirty="0"/>
            <a:t>Verwenden</a:t>
          </a:r>
        </a:p>
      </dgm:t>
    </dgm:pt>
    <dgm:pt modelId="{2CF5AF8A-5687-489A-9838-EDDBB760D421}" type="parTrans" cxnId="{D35DB9DA-961B-46CD-BB14-44CD766D8CB7}">
      <dgm:prSet/>
      <dgm:spPr/>
      <dgm:t>
        <a:bodyPr rtlCol="0"/>
        <a:lstStyle/>
        <a:p>
          <a:pPr rtl="0"/>
          <a:endParaRPr lang="de-DE" noProof="0" dirty="0"/>
        </a:p>
      </dgm:t>
    </dgm:pt>
    <dgm:pt modelId="{D5CAA101-B828-45D7-965B-F77CD6FBA109}" type="sibTrans" cxnId="{D35DB9DA-961B-46CD-BB14-44CD766D8CB7}">
      <dgm:prSet/>
      <dgm:spPr/>
      <dgm:t>
        <a:bodyPr rtlCol="0"/>
        <a:lstStyle/>
        <a:p>
          <a:pPr rtl="0"/>
          <a:endParaRPr lang="de-DE" noProof="0" dirty="0"/>
        </a:p>
      </dgm:t>
    </dgm:pt>
    <dgm:pt modelId="{EE155DB2-6788-4019-961C-F8B89C275CE8}">
      <dgm:prSet phldrT="[Text]"/>
      <dgm:spPr/>
      <dgm:t>
        <a:bodyPr rtlCol="0"/>
        <a:lstStyle/>
        <a:p>
          <a:pPr rtl="0"/>
          <a:r>
            <a:rPr lang="de-DE" b="0" i="0" u="none" noProof="0" dirty="0"/>
            <a:t>Kann produktiv genutzt werden, indem sie lokal in den .vscode/</a:t>
          </a:r>
          <a:r>
            <a:rPr lang="de-DE" b="0" i="0" u="none" noProof="0" dirty="0" err="1"/>
            <a:t>extensions</a:t>
          </a:r>
          <a:r>
            <a:rPr lang="de-DE" b="0" i="0" u="none" noProof="0" dirty="0"/>
            <a:t> Ordner verschoben, als VSIX installiert oder im Marketplace veröffentlicht wird (Azure DevOps).</a:t>
          </a:r>
          <a:endParaRPr lang="de-DE" noProof="0" dirty="0"/>
        </a:p>
      </dgm:t>
    </dgm:pt>
    <dgm:pt modelId="{8395B9D5-FF39-4045-8569-9C13F11FB1E5}" type="parTrans" cxnId="{E3D274C7-DB39-45B8-B18F-742495FE5026}">
      <dgm:prSet/>
      <dgm:spPr/>
      <dgm:t>
        <a:bodyPr rtlCol="0"/>
        <a:lstStyle/>
        <a:p>
          <a:pPr rtl="0"/>
          <a:endParaRPr lang="de-DE" noProof="0" dirty="0"/>
        </a:p>
      </dgm:t>
    </dgm:pt>
    <dgm:pt modelId="{F94C628D-62C1-4AF5-B102-2A2AA7FD22DE}" type="sibTrans" cxnId="{E3D274C7-DB39-45B8-B18F-742495FE5026}">
      <dgm:prSet/>
      <dgm:spPr/>
      <dgm:t>
        <a:bodyPr rtlCol="0"/>
        <a:lstStyle/>
        <a:p>
          <a:pPr rtl="0"/>
          <a:endParaRPr lang="de-DE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rtl="0"/>
          <a:r>
            <a:rPr lang="de-DE" noProof="0" dirty="0"/>
            <a:t>Die Extension wird durch ein Manifest in package.json konfiguriert. Hier werden Metadaten wie Name, Version, Abhängigkeiten und unterstützte Dateiendung angegeben.</a:t>
          </a:r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de-DE" noProof="0" dirty="0"/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de-DE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1109250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2053" y="3463488"/>
          <a:ext cx="2189894" cy="799266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Vorbereitung</a:t>
          </a:r>
        </a:p>
      </dsp:txBody>
      <dsp:txXfrm>
        <a:off x="2053" y="3463488"/>
        <a:ext cx="2089986" cy="799266"/>
      </dsp:txXfrm>
    </dsp:sp>
    <dsp:sp modelId="{810D7AA7-A541-4507-BE7F-36CCF210089F}">
      <dsp:nvSpPr>
        <dsp:cNvPr id="0" name=""/>
        <dsp:cNvSpPr/>
      </dsp:nvSpPr>
      <dsp:spPr>
        <a:xfrm>
          <a:off x="177245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noProof="0" dirty="0"/>
            <a:t>Die Extension wird durch ein Manifest in package.json konfiguriert. Hier werden Metadaten wie Name, Version, Abhängigkeiten und unterstützte Dateiendung angegeben.</a:t>
          </a:r>
        </a:p>
      </dsp:txBody>
      <dsp:txXfrm>
        <a:off x="177245" y="1170803"/>
        <a:ext cx="1778194" cy="1787936"/>
      </dsp:txXfrm>
    </dsp:sp>
    <dsp:sp modelId="{E41E7729-FD3F-426D-804C-45BD60BD762D}">
      <dsp:nvSpPr>
        <dsp:cNvPr id="0" name=""/>
        <dsp:cNvSpPr/>
      </dsp:nvSpPr>
      <dsp:spPr>
        <a:xfrm rot="5400000">
          <a:off x="971149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082453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Setup</a:t>
          </a:r>
        </a:p>
      </dsp:txBody>
      <dsp:txXfrm>
        <a:off x="2282270" y="3463488"/>
        <a:ext cx="1790261" cy="799266"/>
      </dsp:txXfrm>
    </dsp:sp>
    <dsp:sp modelId="{5E07F9E4-149C-4A89-848F-4ABDD305F0C5}">
      <dsp:nvSpPr>
        <dsp:cNvPr id="0" name=""/>
        <dsp:cNvSpPr/>
      </dsp:nvSpPr>
      <dsp:spPr>
        <a:xfrm>
          <a:off x="2257644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/>
            <a:t>Definition einer Aktivierungsfunktion, die beim Öffnen einer Datei mit der festgelegten Endung ausgeführt wird und so die Extension initialisiert und seine Komponenten registriert.</a:t>
          </a:r>
          <a:endParaRPr lang="de-DE" sz="1200" kern="1200" noProof="0" dirty="0"/>
        </a:p>
      </dsp:txBody>
      <dsp:txXfrm>
        <a:off x="2257644" y="1170803"/>
        <a:ext cx="1778194" cy="1787936"/>
      </dsp:txXfrm>
    </dsp:sp>
    <dsp:sp modelId="{473F2067-7126-4D56-A328-5A8CFD3D8D52}">
      <dsp:nvSpPr>
        <dsp:cNvPr id="0" name=""/>
        <dsp:cNvSpPr/>
      </dsp:nvSpPr>
      <dsp:spPr>
        <a:xfrm rot="5400000">
          <a:off x="3051548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162852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Handler</a:t>
          </a:r>
        </a:p>
      </dsp:txBody>
      <dsp:txXfrm>
        <a:off x="4362669" y="3463488"/>
        <a:ext cx="1790261" cy="799266"/>
      </dsp:txXfrm>
    </dsp:sp>
    <dsp:sp modelId="{FD7B29F2-0D66-4B4B-BC8A-82DA23575305}">
      <dsp:nvSpPr>
        <dsp:cNvPr id="0" name=""/>
        <dsp:cNvSpPr/>
      </dsp:nvSpPr>
      <dsp:spPr>
        <a:xfrm>
          <a:off x="4338044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/>
            <a:t>Es können bereitgestellte Trigger genutzt werden, um Befehle oder andere Events, wie z.B. Tastatureingaben mithilfe einer Callback-Funktion zu behandeln.</a:t>
          </a:r>
          <a:endParaRPr lang="de-DE" sz="1200" kern="1200" noProof="0" dirty="0"/>
        </a:p>
      </dsp:txBody>
      <dsp:txXfrm>
        <a:off x="4338044" y="1170803"/>
        <a:ext cx="1778194" cy="1787936"/>
      </dsp:txXfrm>
    </dsp:sp>
    <dsp:sp modelId="{2377F551-4CF6-4656-B644-60A7FC1B0F64}">
      <dsp:nvSpPr>
        <dsp:cNvPr id="0" name=""/>
        <dsp:cNvSpPr/>
      </dsp:nvSpPr>
      <dsp:spPr>
        <a:xfrm rot="5400000">
          <a:off x="5131948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6243252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Testen</a:t>
          </a:r>
        </a:p>
      </dsp:txBody>
      <dsp:txXfrm>
        <a:off x="6443069" y="3463488"/>
        <a:ext cx="1790261" cy="799266"/>
      </dsp:txXfrm>
    </dsp:sp>
    <dsp:sp modelId="{1F1B09A6-DA7E-41D1-B8A6-E3B6E775E5C1}">
      <dsp:nvSpPr>
        <dsp:cNvPr id="0" name=""/>
        <dsp:cNvSpPr/>
      </dsp:nvSpPr>
      <dsp:spPr>
        <a:xfrm>
          <a:off x="6418443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/>
            <a:t>Mit dem Debugging-Tool lässt sich die Extension an Beispielcode testen und z.B. unterschiedliche Themes ausprobieren.</a:t>
          </a:r>
          <a:endParaRPr lang="de-DE" sz="1200" kern="1200" noProof="0" dirty="0"/>
        </a:p>
      </dsp:txBody>
      <dsp:txXfrm>
        <a:off x="6418443" y="1170803"/>
        <a:ext cx="1778194" cy="1787936"/>
      </dsp:txXfrm>
    </dsp:sp>
    <dsp:sp modelId="{E2C584B7-5B6E-4F6E-A7B8-E679FEF7BC4D}">
      <dsp:nvSpPr>
        <dsp:cNvPr id="0" name=""/>
        <dsp:cNvSpPr/>
      </dsp:nvSpPr>
      <dsp:spPr>
        <a:xfrm rot="5400000">
          <a:off x="7212347" y="2176992"/>
          <a:ext cx="2397799" cy="17519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8323651" y="3463488"/>
          <a:ext cx="2189894" cy="799266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254000" rIns="127000" bIns="2540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noProof="0" dirty="0"/>
            <a:t>Verwenden</a:t>
          </a:r>
        </a:p>
      </dsp:txBody>
      <dsp:txXfrm>
        <a:off x="8523468" y="3463488"/>
        <a:ext cx="1790261" cy="799266"/>
      </dsp:txXfrm>
    </dsp:sp>
    <dsp:sp modelId="{B73D2BBA-574C-491E-A31C-8B6EA5CC871A}">
      <dsp:nvSpPr>
        <dsp:cNvPr id="0" name=""/>
        <dsp:cNvSpPr/>
      </dsp:nvSpPr>
      <dsp:spPr>
        <a:xfrm>
          <a:off x="8498843" y="1170803"/>
          <a:ext cx="1778194" cy="17879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0" i="0" u="none" kern="1200" noProof="0" dirty="0"/>
            <a:t>Kann produktiv genutzt werden, indem sie lokal in den .vscode/</a:t>
          </a:r>
          <a:r>
            <a:rPr lang="de-DE" sz="1200" b="0" i="0" u="none" kern="1200" noProof="0" dirty="0" err="1"/>
            <a:t>extensions</a:t>
          </a:r>
          <a:r>
            <a:rPr lang="de-DE" sz="1200" b="0" i="0" u="none" kern="1200" noProof="0" dirty="0"/>
            <a:t> Ordner verschoben, als VSIX installiert oder im Marketplace veröffentlicht wird (Azure DevOps).</a:t>
          </a:r>
          <a:endParaRPr lang="de-DE" sz="1200" kern="1200" noProof="0" dirty="0"/>
        </a:p>
      </dsp:txBody>
      <dsp:txXfrm>
        <a:off x="8498843" y="1170803"/>
        <a:ext cx="1778194" cy="17879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kzentuierte Startseite – Winkelprozess"/>
  <dgm:desc val="Hiermit können Sie einen Verlauf, eine Zeitachse, aufeinanderfolgende Schritte – etwa in einer Aufgabe, einem Prozess oder einem Workflow – darstellen oder eine Bewegung bzw. Richtung hervorheben. Text der Ebene 1 wird in Winkelform angezeigt (ausgenommen die erste Form, bei der es sich um eine Startseitenform handelt), während Text der Ebene 2 unter den unsichtbaren Rechteckformen aufscheint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B121454-572C-47B6-B0F1-7CFD7D08BD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BE84DF8-A565-40B7-BDF9-E1BF332F63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02A17-7AE3-4B44-889C-4D77A0FC7177}" type="datetime1">
              <a:rPr lang="de-DE" smtClean="0"/>
              <a:t>17.07.2023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0F16EA-C7BA-4258-A82D-3014F168BC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BFB372-C8D6-41CE-BCAE-07EF85FF4A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5EAEA9-BE18-43B6-9C4D-24166BA94A9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841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50ACC-C7DD-445E-BC27-71FC31906D7B}" type="datetime1">
              <a:rPr lang="de-DE" smtClean="0"/>
              <a:pPr/>
              <a:t>17.07.2023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4555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88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421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140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272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069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935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32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7" name="Inhaltsplatzhalt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10" name="Bildplatzhalt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11" name="Bildplatzhalt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ildplatzhalt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1" name="Bildplatzhalt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30" name="Bildplatzhalt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8" name="Grafik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0" name="Grafik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2" name="Grafik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noProof="0"/>
              <a:t>3.9.20XX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 2-Foli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fik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21" name="Grafik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23" name="Grafik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Grafik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3" name="Grafik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7" name="Grafik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fik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9" name="Grafik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bschnittsüberschrif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Grafik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5" name="Grafik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6" name="Grafik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7" name="Grafik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1" name="Grafik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3" name="Grafik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Grafik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1" name="Grafik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fik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2" name="Grafik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14" name="Grafik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/>
              <a:t>3.9.20XX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de-DE" sz="5400" spc="400" dirty="0">
                <a:solidFill>
                  <a:schemeClr val="bg1"/>
                </a:solidFill>
              </a:rPr>
              <a:t>PuC Highlighting (vs-code extension)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de-DE" sz="2000" b="1" dirty="0">
                <a:solidFill>
                  <a:schemeClr val="bg1"/>
                </a:solidFill>
              </a:rPr>
              <a:t>Programmiersprachen un</a:t>
            </a:r>
            <a:r>
              <a:rPr lang="de-DE" b="1" dirty="0"/>
              <a:t>d Compilerbau</a:t>
            </a:r>
          </a:p>
          <a:p>
            <a:pPr rtl="0"/>
            <a:r>
              <a:rPr lang="de-DE" sz="2000" b="1" dirty="0">
                <a:solidFill>
                  <a:schemeClr val="bg1"/>
                </a:solidFill>
              </a:rPr>
              <a:t>Christoph Hegemann</a:t>
            </a:r>
          </a:p>
          <a:p>
            <a:pPr rtl="0"/>
            <a:r>
              <a:rPr lang="de-DE" sz="2000" dirty="0">
                <a:solidFill>
                  <a:schemeClr val="bg1"/>
                </a:solidFill>
              </a:rPr>
              <a:t>Fabian Jülich</a:t>
            </a:r>
          </a:p>
          <a:p>
            <a:pPr rtl="0"/>
            <a:r>
              <a:rPr lang="de-DE" dirty="0"/>
              <a:t>Tim Köhne</a:t>
            </a:r>
            <a:endParaRPr lang="de-DE" sz="2000" dirty="0">
              <a:solidFill>
                <a:schemeClr val="bg1"/>
              </a:solidFill>
            </a:endParaRP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C9C0E2-126E-98BE-69AE-42F90B4F0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Umsetzung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8F0949-1676-0890-E4C0-E08CB74B1D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Spezifisches</a:t>
            </a:r>
          </a:p>
        </p:txBody>
      </p:sp>
    </p:spTree>
    <p:extLst>
      <p:ext uri="{BB962C8B-B14F-4D97-AF65-F5344CB8AC3E}">
        <p14:creationId xmlns:p14="http://schemas.microsoft.com/office/powerpoint/2010/main" val="2376611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05776D-D860-AF7F-7C20-1BE1337C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79838C8-A50F-2397-0583-056B58A9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dirty="0">
                <a:solidFill>
                  <a:schemeClr val="accent2"/>
                </a:solidFill>
              </a:rPr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B5A144-16D2-8782-F4AC-20F6B945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>
                <a:solidFill>
                  <a:schemeClr val="accent2"/>
                </a:solidFill>
              </a:rPr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F1F170-81CA-0DE9-4F28-60C078BE2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de-DE">
                <a:solidFill>
                  <a:schemeClr val="accent2"/>
                </a:solidFill>
              </a:rPr>
              <a:pPr/>
              <a:t>11</a:t>
            </a:fld>
            <a:endParaRPr lang="de-DE" dirty="0">
              <a:solidFill>
                <a:schemeClr val="accent2"/>
              </a:solidFill>
            </a:endParaRPr>
          </a:p>
        </p:txBody>
      </p:sp>
      <p:pic>
        <p:nvPicPr>
          <p:cNvPr id="11" name="Grafik 10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64405EAC-972D-C467-DCC0-677F0A39B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963" y="1690688"/>
            <a:ext cx="9700074" cy="426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83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B3D99-16C6-9AB4-E0C2-F12C6234D4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DAF970-3D11-C683-DE8A-8B5E0FFE42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Erweiterbarkeit</a:t>
            </a:r>
          </a:p>
        </p:txBody>
      </p:sp>
    </p:spTree>
    <p:extLst>
      <p:ext uri="{BB962C8B-B14F-4D97-AF65-F5344CB8AC3E}">
        <p14:creationId xmlns:p14="http://schemas.microsoft.com/office/powerpoint/2010/main" val="3751417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510474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sz="3600" dirty="0"/>
              <a:t>Ausblick</a:t>
            </a:r>
            <a:endParaRPr lang="de-DE" dirty="0"/>
          </a:p>
        </p:txBody>
      </p:sp>
      <p:pic>
        <p:nvPicPr>
          <p:cNvPr id="8" name="Bildplatzhalter 7" descr="Berge im Sonnenuntergang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/>
      </p:pic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Puc highlighting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/>
              <a:pPr rtl="0"/>
              <a:t>13</a:t>
            </a:fld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76C21A6D-D913-6FB6-0B1A-A7B76F698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1770278"/>
            <a:ext cx="4434835" cy="4246474"/>
          </a:xfrm>
        </p:spPr>
        <p:txBody>
          <a:bodyPr/>
          <a:lstStyle/>
          <a:p>
            <a:r>
              <a:rPr lang="de-DE" dirty="0"/>
              <a:t>Die Extension ist beliebig erweiterbar und lässt somit zu, auch das Kompilieren und Ausführen von PuC Quellcode oder Features wie Autovervollständigung zu implementieren, um so eine vollwertige Sprachunterstützung zu schaffen.</a:t>
            </a:r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umsplatzhalt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/>
              <a:t>21.07.2023</a:t>
            </a:r>
          </a:p>
        </p:txBody>
      </p:sp>
      <p:sp>
        <p:nvSpPr>
          <p:cNvPr id="24" name="Foliennummernplatzhalt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/>
              <a:pPr rtl="0"/>
              <a:t>14</a:t>
            </a:fld>
            <a:endParaRPr lang="de-DE"/>
          </a:p>
        </p:txBody>
      </p:sp>
      <p:sp>
        <p:nvSpPr>
          <p:cNvPr id="23" name="Fußzeilenplatzhalt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Puc highlighting</a:t>
            </a:r>
          </a:p>
        </p:txBody>
      </p:sp>
      <p:pic>
        <p:nvPicPr>
          <p:cNvPr id="9" name="Bildplatzhalter 8" descr="Berge im Sonnenuntergang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Bildplatzhalter 10" descr="Berge im Sonnenuntergang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Vielen Dank!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de-DE" dirty="0"/>
              <a:t>https://github.com/timkoehne/Semantic-Highlighting-for-PuC-SS23</a:t>
            </a:r>
          </a:p>
        </p:txBody>
      </p:sp>
      <p:pic>
        <p:nvPicPr>
          <p:cNvPr id="15" name="Bildplatzhalter 14" descr="Berge kurz vor der Abenddämmerung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Bildplatzhalter 12" descr="Berge unter dem Nachthimmel kurz vor der Morgendämmerung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solidFill>
                  <a:schemeClr val="bg1"/>
                </a:solidFill>
                <a:latin typeface="+mn-lt"/>
              </a:rPr>
              <a:t>Agenda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de-DE" sz="1800" dirty="0">
                <a:solidFill>
                  <a:schemeClr val="bg1"/>
                </a:solidFill>
              </a:rPr>
              <a:t>Showcase </a:t>
            </a:r>
          </a:p>
          <a:p>
            <a:pPr algn="r" rtl="0"/>
            <a:r>
              <a:rPr lang="de-DE" sz="1800" dirty="0">
                <a:solidFill>
                  <a:schemeClr val="bg1"/>
                </a:solidFill>
              </a:rPr>
              <a:t>Syntax und Semantik</a:t>
            </a:r>
          </a:p>
          <a:p>
            <a:pPr algn="r" rtl="0"/>
            <a:r>
              <a:rPr lang="de-DE" dirty="0"/>
              <a:t>VS-Code Extensions</a:t>
            </a:r>
            <a:endParaRPr lang="de-DE" sz="1800" dirty="0">
              <a:solidFill>
                <a:schemeClr val="bg1"/>
              </a:solidFill>
            </a:endParaRPr>
          </a:p>
          <a:p>
            <a:pPr algn="r" rtl="0"/>
            <a:r>
              <a:rPr lang="de-DE" sz="1800" dirty="0">
                <a:solidFill>
                  <a:schemeClr val="bg1"/>
                </a:solidFill>
              </a:rPr>
              <a:t>Umsetzung</a:t>
            </a:r>
          </a:p>
          <a:p>
            <a:pPr algn="r" rtl="0"/>
            <a:r>
              <a:rPr lang="de-DE" dirty="0"/>
              <a:t>Ausblick</a:t>
            </a:r>
            <a:endParaRPr lang="de-DE" sz="1800" dirty="0">
              <a:solidFill>
                <a:schemeClr val="bg1"/>
              </a:solidFill>
            </a:endParaRPr>
          </a:p>
        </p:txBody>
      </p:sp>
      <p:pic>
        <p:nvPicPr>
          <p:cNvPr id="6" name="Bildplatzhalter 5" descr="Berge im Sonnenuntergang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/>
              <a:t>21.07.2023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Puc highlighting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EA8246-9F72-0125-9214-7ACC8084B3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Showcase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C08802F-7735-E0CF-ED74-53D7EE3FBC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Vorstellung der Funktionsweise</a:t>
            </a:r>
          </a:p>
        </p:txBody>
      </p:sp>
    </p:spTree>
    <p:extLst>
      <p:ext uri="{BB962C8B-B14F-4D97-AF65-F5344CB8AC3E}">
        <p14:creationId xmlns:p14="http://schemas.microsoft.com/office/powerpoint/2010/main" val="7706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solidFill>
                  <a:schemeClr val="bg1"/>
                </a:solidFill>
                <a:latin typeface="+mn-lt"/>
              </a:rPr>
              <a:t>Syntax VS Semantik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sz="2000" dirty="0">
                <a:solidFill>
                  <a:schemeClr val="bg1"/>
                </a:solidFill>
              </a:rPr>
              <a:t>Begriffserklärung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394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5400" dirty="0"/>
              <a:t>Syntax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342900" indent="-342900" rtl="0">
              <a:buFontTx/>
              <a:buChar char="-"/>
            </a:pPr>
            <a:r>
              <a:rPr lang="de-DE" sz="1600" dirty="0"/>
              <a:t>Strukturelle Regeln und Konventionen</a:t>
            </a:r>
          </a:p>
          <a:p>
            <a:pPr marL="342900" indent="-342900" rtl="0">
              <a:buFontTx/>
              <a:buChar char="-"/>
            </a:pPr>
            <a:r>
              <a:rPr lang="de-DE" sz="1600" dirty="0"/>
              <a:t>Beschreibt erlaubte Ausdrücke und Konstrukte</a:t>
            </a:r>
          </a:p>
          <a:p>
            <a:pPr marL="342900" indent="-342900" rtl="0">
              <a:buFontTx/>
              <a:buChar char="-"/>
            </a:pPr>
            <a:r>
              <a:rPr lang="de-DE" sz="1600" dirty="0"/>
              <a:t>Basierend auf mathematischer Notation (Lambda-Kalkül)</a:t>
            </a:r>
          </a:p>
          <a:p>
            <a:pPr marL="342900" indent="-342900" rtl="0">
              <a:buFontTx/>
              <a:buChar char="-"/>
            </a:pPr>
            <a:r>
              <a:rPr lang="de-DE" sz="1600" dirty="0"/>
              <a:t>Funktionen, Argumente, Musterabgleich, Rekursion</a:t>
            </a:r>
          </a:p>
          <a:p>
            <a:pPr marL="342900" indent="-342900" rtl="0">
              <a:buFontTx/>
              <a:buChar char="-"/>
            </a:pPr>
            <a:r>
              <a:rPr lang="de-DE" sz="1600" dirty="0"/>
              <a:t>Ausdrucksorientierte Auswertung</a:t>
            </a:r>
          </a:p>
          <a:p>
            <a:pPr marL="342900" indent="-342900" rtl="0">
              <a:buFontTx/>
              <a:buChar char="-"/>
            </a:pPr>
            <a:r>
              <a:rPr lang="de-DE" sz="1600" dirty="0"/>
              <a:t>Klar, präzise und lesbar (wichtig für Fehlerminimierung und Wartbarkeit)</a:t>
            </a:r>
          </a:p>
        </p:txBody>
      </p:sp>
      <p:pic>
        <p:nvPicPr>
          <p:cNvPr id="8" name="Bildplatzhalter 7" descr="Berge unter dem Nachthimmel kurz vor der Morgendämmerung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/>
              <a:t>21.07.2023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Puc-</a:t>
            </a:r>
            <a:r>
              <a:rPr lang="de-DE" dirty="0" err="1"/>
              <a:t>highlighting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/>
              <a:pPr rtl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5400" dirty="0"/>
              <a:t>Semantik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77500" lnSpcReduction="20000"/>
          </a:bodyPr>
          <a:lstStyle/>
          <a:p>
            <a:pPr marL="342900" indent="-342900" rtl="0">
              <a:buFontTx/>
              <a:buChar char="-"/>
            </a:pPr>
            <a:r>
              <a:rPr lang="de-DE" dirty="0"/>
              <a:t>Bedeutung und Interpretation von Programmen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Beschreibt, wie Programme funktionieren und was sie tun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Definiert das Verhalten von Ausdrücken </a:t>
            </a:r>
            <a:r>
              <a:rPr lang="de-DE" sz="2000" dirty="0"/>
              <a:t>und </a:t>
            </a:r>
            <a:r>
              <a:rPr lang="de-DE" dirty="0"/>
              <a:t>Konstrukten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Bezieht sich auf die Ausführung </a:t>
            </a:r>
            <a:r>
              <a:rPr lang="de-DE" sz="2000" dirty="0"/>
              <a:t>und</a:t>
            </a:r>
            <a:r>
              <a:rPr lang="de-DE" dirty="0"/>
              <a:t> Auswertung von Code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Regelt den Effekt von Funktionen</a:t>
            </a:r>
            <a:r>
              <a:rPr lang="de-DE" sz="2000" dirty="0"/>
              <a:t> und </a:t>
            </a:r>
            <a:r>
              <a:rPr lang="de-DE" dirty="0"/>
              <a:t>Operationen auf Daten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Umfasst Typsysteme </a:t>
            </a:r>
            <a:r>
              <a:rPr lang="de-DE" sz="2000" dirty="0"/>
              <a:t>und</a:t>
            </a:r>
            <a:r>
              <a:rPr lang="de-DE" dirty="0"/>
              <a:t> Regeln für Fehlerbehandlung</a:t>
            </a:r>
          </a:p>
          <a:p>
            <a:pPr marL="342900" indent="-342900" rtl="0">
              <a:buFontTx/>
              <a:buChar char="-"/>
            </a:pPr>
            <a:r>
              <a:rPr lang="de-DE" dirty="0"/>
              <a:t>Konsistente und vorhersagbare Programmausführung</a:t>
            </a:r>
          </a:p>
        </p:txBody>
      </p:sp>
      <p:pic>
        <p:nvPicPr>
          <p:cNvPr id="8" name="Bildplatzhalter 7" descr="Berge unter dem Nachthimmel kurz vor der Morgendämmerung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 dirty="0"/>
              <a:t>21.07.2023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Puc-</a:t>
            </a:r>
            <a:r>
              <a:rPr lang="de-DE" dirty="0" err="1"/>
              <a:t>highlighting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de-DE" smtClean="0"/>
              <a:pPr rtl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000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b="1" cap="all" spc="400" dirty="0">
                <a:solidFill>
                  <a:schemeClr val="bg1"/>
                </a:solidFill>
                <a:latin typeface="+mn-lt"/>
              </a:rPr>
              <a:t>VS-Code Extensions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sz="2000" dirty="0">
                <a:solidFill>
                  <a:schemeClr val="bg1"/>
                </a:solidFill>
              </a:rPr>
              <a:t>Einführung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B160A-6EF8-FC2F-676D-FD6C3778B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/>
              <a:t>Abhängigkeiten</a:t>
            </a:r>
            <a:endParaRPr lang="de-DE" sz="4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397901-5416-880D-3F93-7C1D494E7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de-DE" sz="2000" dirty="0"/>
              <a:t>Microsoft Visual Studio Code (Code Editor)</a:t>
            </a:r>
          </a:p>
          <a:p>
            <a:pPr>
              <a:buFontTx/>
              <a:buChar char="-"/>
            </a:pPr>
            <a:r>
              <a:rPr lang="de-DE" sz="2000" dirty="0"/>
              <a:t>npm (Paketmanager für JS-Bibliotheken</a:t>
            </a:r>
          </a:p>
          <a:p>
            <a:pPr>
              <a:buFontTx/>
              <a:buChar char="-"/>
            </a:pPr>
            <a:r>
              <a:rPr lang="de-DE" sz="2000" dirty="0"/>
              <a:t>TypeScript Compiler (kompiliert zu JavaScript)</a:t>
            </a:r>
          </a:p>
          <a:p>
            <a:pPr>
              <a:buFontTx/>
              <a:buChar char="-"/>
            </a:pPr>
            <a:r>
              <a:rPr lang="de-DE" sz="2000" dirty="0"/>
              <a:t>Node.js (Laufzeitumgebung für JS)</a:t>
            </a:r>
          </a:p>
          <a:p>
            <a:pPr>
              <a:buFontTx/>
              <a:buChar char="-"/>
            </a:pPr>
            <a:r>
              <a:rPr lang="de-DE" sz="2000" dirty="0"/>
              <a:t>Optional: VS Code Extension Development Kit (Tool zum Erstellen und Verwalten von Extensions, welches das Packen und Veröffentlichen vereinfacht)</a:t>
            </a:r>
          </a:p>
        </p:txBody>
      </p:sp>
      <p:sp>
        <p:nvSpPr>
          <p:cNvPr id="8" name="Datumsplatzhalter 2">
            <a:extLst>
              <a:ext uri="{FF2B5EF4-FFF2-40B4-BE49-F238E27FC236}">
                <a16:creationId xmlns:a16="http://schemas.microsoft.com/office/drawing/2014/main" id="{A32DE4F0-2139-1D67-465A-5409F10D85AB}"/>
              </a:ext>
            </a:extLst>
          </p:cNvPr>
          <p:cNvSpPr txBox="1">
            <a:spLocks/>
          </p:cNvSpPr>
          <p:nvPr/>
        </p:nvSpPr>
        <p:spPr>
          <a:xfrm>
            <a:off x="838200" y="6405246"/>
            <a:ext cx="2743200" cy="365125"/>
          </a:xfrm>
          <a:prstGeom prst="rect">
            <a:avLst/>
          </a:prstGeom>
        </p:spPr>
        <p:txBody>
          <a:bodyPr/>
          <a:lstStyle>
            <a:defPPr rtl="0"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b="1" cap="all" spc="100" dirty="0">
                <a:solidFill>
                  <a:schemeClr val="accent2"/>
                </a:solidFill>
              </a:rPr>
              <a:t>21.07.2023</a:t>
            </a:r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4344C7C6-EDB9-CE3C-D70C-33FDF3A784F0}"/>
              </a:ext>
            </a:extLst>
          </p:cNvPr>
          <p:cNvSpPr txBox="1">
            <a:spLocks/>
          </p:cNvSpPr>
          <p:nvPr/>
        </p:nvSpPr>
        <p:spPr>
          <a:xfrm>
            <a:off x="4038600" y="6405246"/>
            <a:ext cx="4114800" cy="365125"/>
          </a:xfrm>
          <a:prstGeom prst="rect">
            <a:avLst/>
          </a:prstGeom>
        </p:spPr>
        <p:txBody>
          <a:bodyPr/>
          <a:lstStyle>
            <a:defPPr rtl="0"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de-DE" sz="1200" b="1" cap="all" spc="100" dirty="0">
                <a:solidFill>
                  <a:schemeClr val="accent2"/>
                </a:solidFill>
              </a:rPr>
              <a:t>Puc highlighting</a:t>
            </a:r>
          </a:p>
        </p:txBody>
      </p:sp>
      <p:sp>
        <p:nvSpPr>
          <p:cNvPr id="10" name="Foliennummernplatzhalter 4">
            <a:extLst>
              <a:ext uri="{FF2B5EF4-FFF2-40B4-BE49-F238E27FC236}">
                <a16:creationId xmlns:a16="http://schemas.microsoft.com/office/drawing/2014/main" id="{957ED5AF-9B05-5D2A-43CC-48033CDE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5246"/>
            <a:ext cx="2743200" cy="365125"/>
          </a:xfrm>
        </p:spPr>
        <p:txBody>
          <a:bodyPr anchor="t"/>
          <a:lstStyle/>
          <a:p>
            <a:fld id="{D8DA9DAA-006C-4F4B-980E-E3DF019B24E2}" type="slidenum">
              <a:rPr lang="de-DE">
                <a:solidFill>
                  <a:schemeClr val="accent2"/>
                </a:solidFill>
              </a:rPr>
              <a:pPr/>
              <a:t>8</a:t>
            </a:fld>
            <a:endParaRPr lang="de-DE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530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05776D-D860-AF7F-7C20-1BE1337C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/>
              <a:t>Extension entwickeln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79838C8-A50F-2397-0583-056B58A9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dirty="0">
                <a:solidFill>
                  <a:schemeClr val="accent2"/>
                </a:solidFill>
              </a:rPr>
              <a:t>21.07.2023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B5A144-16D2-8782-F4AC-20F6B945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de-DE" dirty="0">
                <a:solidFill>
                  <a:schemeClr val="accent2"/>
                </a:solidFill>
              </a:rPr>
              <a:t>Puc highlighting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F1F170-81CA-0DE9-4F28-60C078BE2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de-DE">
                <a:solidFill>
                  <a:schemeClr val="accent2"/>
                </a:solidFill>
              </a:rPr>
              <a:pPr/>
              <a:t>9</a:t>
            </a:fld>
            <a:endParaRPr lang="de-DE" dirty="0">
              <a:solidFill>
                <a:schemeClr val="accent2"/>
              </a:solidFill>
            </a:endParaRPr>
          </a:p>
        </p:txBody>
      </p:sp>
      <p:graphicFrame>
        <p:nvGraphicFramePr>
          <p:cNvPr id="6" name="Inhaltsplatzhalter 6" descr="SmartArt-Zeitachse">
            <a:extLst>
              <a:ext uri="{FF2B5EF4-FFF2-40B4-BE49-F238E27FC236}">
                <a16:creationId xmlns:a16="http://schemas.microsoft.com/office/drawing/2014/main" id="{C882B8F6-6967-8902-DB34-F5FB0A118A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6882887"/>
              </p:ext>
            </p:extLst>
          </p:nvPr>
        </p:nvGraphicFramePr>
        <p:xfrm>
          <a:off x="1066800" y="1027906"/>
          <a:ext cx="10515600" cy="5328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788299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0_TF89338750_Win32_OJ107391201.potx" id="{C860647A-45B4-4B00-8C8D-66F72B8CC9C0}" vid="{1179A28C-4DD8-4081-9251-DBA70DDC978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{1562D100-471D-42DB-9243-4338AED46F5C}tf89338750_win32</Template>
  <TotalTime>0</TotalTime>
  <Words>394</Words>
  <Application>Microsoft Office PowerPoint</Application>
  <PresentationFormat>Breitbild</PresentationFormat>
  <Paragraphs>89</Paragraphs>
  <Slides>14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PuC Highlighting (vs-code extension)</vt:lpstr>
      <vt:lpstr>Agenda</vt:lpstr>
      <vt:lpstr>Showcase</vt:lpstr>
      <vt:lpstr>Syntax VS Semantik</vt:lpstr>
      <vt:lpstr>Syntax</vt:lpstr>
      <vt:lpstr>Semantik</vt:lpstr>
      <vt:lpstr>VS-Code Extensions</vt:lpstr>
      <vt:lpstr>Abhängigkeiten</vt:lpstr>
      <vt:lpstr>Extension entwickeln</vt:lpstr>
      <vt:lpstr>Umsetzung</vt:lpstr>
      <vt:lpstr>Architektur</vt:lpstr>
      <vt:lpstr>Ausblick</vt:lpstr>
      <vt:lpstr>Ausblick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PuC Highlighting (vs-code extension)</dc:title>
  <dc:creator>Fabian Cedric Jülich (fjuelich)</dc:creator>
  <cp:lastModifiedBy>Fabian Cedric Jülich (fjuelich)</cp:lastModifiedBy>
  <cp:revision>13</cp:revision>
  <dcterms:created xsi:type="dcterms:W3CDTF">2023-07-16T10:36:10Z</dcterms:created>
  <dcterms:modified xsi:type="dcterms:W3CDTF">2023-07-17T16:23:15Z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